
<file path=[Content_Types].xml><?xml version="1.0" encoding="utf-8"?>
<Types xmlns="http://schemas.openxmlformats.org/package/2006/content-types">
  <Override PartName="/ppt/slides/slide3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s/slide5.xml" ContentType="application/vnd.openxmlformats-officedocument.presentationml.slide+xml"/>
  <Override PartName="/docProps/core.xml" ContentType="application/vnd.openxmlformats-package.core-properties+xml"/>
  <Default Extension="rels" ContentType="application/vnd.openxmlformats-package.relationships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9.xml" ContentType="application/vnd.openxmlformats-officedocument.presentationml.slideLayout+xml"/>
  <Default Extension="jpeg" ContentType="image/jpeg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Override PartName="/ppt/slideLayouts/slideLayout10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4.xml" ContentType="application/vnd.openxmlformats-officedocument.presentationml.slideLayout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60" r:id="rId1"/>
  </p:sldMasterIdLst>
  <p:sldIdLst>
    <p:sldId id="256" r:id="rId2"/>
    <p:sldId id="260" r:id="rId3"/>
    <p:sldId id="257" r:id="rId4"/>
    <p:sldId id="258" r:id="rId5"/>
    <p:sldId id="259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horzBarState="maximized">
    <p:restoredLeft sz="15620"/>
    <p:restoredTop sz="94660"/>
  </p:normalViewPr>
  <p:slideViewPr>
    <p:cSldViewPr snapToGrid="0" snapToObjects="1">
      <p:cViewPr varScale="1">
        <p:scale>
          <a:sx n="64" d="100"/>
          <a:sy n="64" d="100"/>
        </p:scale>
        <p:origin x="-62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7"/>
          <p:cNvGrpSpPr/>
          <p:nvPr/>
        </p:nvGrpSpPr>
        <p:grpSpPr>
          <a:xfrm>
            <a:off x="486873" y="411480"/>
            <a:ext cx="8170255" cy="6035040"/>
            <a:chOff x="486873" y="411480"/>
            <a:chExt cx="8170255" cy="6035040"/>
          </a:xfrm>
        </p:grpSpPr>
        <p:pic>
          <p:nvPicPr>
            <p:cNvPr id="12" name="Picture 11" descr="PaperPanel-Title.jpg"/>
            <p:cNvPicPr>
              <a:picLocks noChangeAspect="1"/>
            </p:cNvPicPr>
            <p:nvPr/>
          </p:nvPicPr>
          <p:blipFill>
            <a:blip r:embed="rId2"/>
            <a:srcRect r="2128"/>
            <a:stretch>
              <a:fillRect/>
            </a:stretch>
          </p:blipFill>
          <p:spPr>
            <a:xfrm>
              <a:off x="486873" y="411480"/>
              <a:ext cx="8170255" cy="6035040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sp>
          <p:nvSpPr>
            <p:cNvPr id="14" name="Rectangle 13"/>
            <p:cNvSpPr>
              <a:spLocks/>
            </p:cNvSpPr>
            <p:nvPr/>
          </p:nvSpPr>
          <p:spPr>
            <a:xfrm>
              <a:off x="562843" y="475488"/>
              <a:ext cx="7982712" cy="5888736"/>
            </a:xfrm>
            <a:prstGeom prst="rect">
              <a:avLst/>
            </a:prstGeom>
            <a:noFill/>
            <a:ln w="12700">
              <a:solidFill>
                <a:schemeClr val="tx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cxnSp>
          <p:nvCxnSpPr>
            <p:cNvPr id="15" name="Straight Connector 14"/>
            <p:cNvCxnSpPr/>
            <p:nvPr/>
          </p:nvCxnSpPr>
          <p:spPr>
            <a:xfrm>
              <a:off x="562842" y="6133646"/>
              <a:ext cx="7982712" cy="1472"/>
            </a:xfrm>
            <a:prstGeom prst="line">
              <a:avLst/>
            </a:prstGeom>
            <a:noFill/>
            <a:ln w="12700">
              <a:solidFill>
                <a:schemeClr val="tx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17" name="Rectangle 16"/>
            <p:cNvSpPr/>
            <p:nvPr/>
          </p:nvSpPr>
          <p:spPr>
            <a:xfrm>
              <a:off x="562843" y="457200"/>
              <a:ext cx="7982712" cy="25786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3950"/>
            <a:ext cx="7342188" cy="1924050"/>
          </a:xfrm>
        </p:spPr>
        <p:txBody>
          <a:bodyPr anchor="b" anchorCtr="0">
            <a:noAutofit/>
          </a:bodyPr>
          <a:lstStyle>
            <a:lvl1pPr>
              <a:defRPr sz="54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429000"/>
            <a:ext cx="7342188" cy="17526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tx1">
                  <a:lumMod val="75000"/>
                  <a:lumOff val="25000"/>
                </a:schemeClr>
              </a:buClr>
              <a:buFont typeface="Arial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73741" y="6122894"/>
            <a:ext cx="2133600" cy="259317"/>
          </a:xfrm>
        </p:spPr>
        <p:txBody>
          <a:bodyPr/>
          <a:lstStyle/>
          <a:p>
            <a:fld id="{D2C08ED3-1359-D746-86D1-85FEF5A610D7}" type="datetimeFigureOut">
              <a:rPr lang="en-US" smtClean="0"/>
              <a:pPr/>
              <a:t>9/4/13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638800" y="6122894"/>
            <a:ext cx="2895600" cy="25781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191000" y="6122894"/>
            <a:ext cx="762000" cy="271463"/>
          </a:xfrm>
        </p:spPr>
        <p:txBody>
          <a:bodyPr/>
          <a:lstStyle/>
          <a:p>
            <a:fld id="{89E2431B-EA8C-EF4B-99AD-56E0622398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Content, Picture,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33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9" name="Group 26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pic>
            <p:nvPicPr>
              <p:cNvPr id="21" name="Picture 20" descr="PaperPanel-Base.jpg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82880" y="173699"/>
                <a:ext cx="8778240" cy="6510602"/>
              </a:xfrm>
              <a:prstGeom prst="rect">
                <a:avLst/>
              </a:prstGeom>
              <a:noFill/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</p:pic>
          <p:grpSp>
            <p:nvGrpSpPr>
              <p:cNvPr id="10" name="Group 10"/>
              <p:cNvGrpSpPr/>
              <p:nvPr/>
            </p:nvGrpSpPr>
            <p:grpSpPr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23" name="Rectangle 22"/>
                <p:cNvSpPr>
                  <a:spLocks/>
                </p:cNvSpPr>
                <p:nvPr/>
              </p:nvSpPr>
              <p:spPr>
                <a:xfrm>
                  <a:off x="247157" y="247430"/>
                  <a:ext cx="8622792" cy="6364224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9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/>
                </a:p>
              </p:txBody>
            </p:sp>
            <p:cxnSp>
              <p:nvCxnSpPr>
                <p:cNvPr id="24" name="Straight Connector 23"/>
                <p:cNvCxnSpPr/>
                <p:nvPr/>
              </p:nvCxnSpPr>
              <p:spPr>
                <a:xfrm>
                  <a:off x="247157" y="6389024"/>
                  <a:ext cx="8622792" cy="1588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9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20" name="Rectangle 19"/>
            <p:cNvSpPr/>
            <p:nvPr/>
          </p:nvSpPr>
          <p:spPr>
            <a:xfrm rot="5400000">
              <a:off x="801086" y="3274090"/>
              <a:ext cx="6135624" cy="640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225" y="1694329"/>
            <a:ext cx="3008313" cy="9144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28319" y="609600"/>
            <a:ext cx="4114800" cy="5465763"/>
          </a:xfrm>
        </p:spPr>
        <p:txBody>
          <a:bodyPr>
            <a:normAutofit/>
          </a:bodyPr>
          <a:lstStyle>
            <a:lvl1pPr>
              <a:defRPr sz="2400" baseline="0"/>
            </a:lvl1pPr>
            <a:lvl2pPr>
              <a:defRPr sz="2200" baseline="0"/>
            </a:lvl2pPr>
            <a:lvl3pPr>
              <a:defRPr sz="2000" baseline="0"/>
            </a:lvl3pPr>
            <a:lvl4pPr>
              <a:defRPr sz="1800" baseline="0"/>
            </a:lvl4pPr>
            <a:lvl5pPr>
              <a:defRPr sz="1800" baseline="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225" y="2672323"/>
            <a:ext cx="3008313" cy="3403040"/>
          </a:xfrm>
        </p:spPr>
        <p:txBody>
          <a:bodyPr>
            <a:normAutofit/>
          </a:bodyPr>
          <a:lstStyle>
            <a:lvl1pPr marL="0" indent="0">
              <a:lnSpc>
                <a:spcPct val="12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08ED3-1359-D746-86D1-85FEF5A610D7}" type="datetimeFigureOut">
              <a:rPr lang="en-US" smtClean="0"/>
              <a:pPr/>
              <a:t>9/4/13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2431B-EA8C-EF4B-99AD-56E0622398E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>
          <a:xfrm rot="10800000">
            <a:off x="258763" y="1594462"/>
            <a:ext cx="3575304" cy="64008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13"/>
          </p:nvPr>
        </p:nvSpPr>
        <p:spPr>
          <a:xfrm>
            <a:off x="352892" y="310123"/>
            <a:ext cx="3398837" cy="1204912"/>
          </a:xfrm>
        </p:spPr>
        <p:txBody>
          <a:bodyPr>
            <a:normAutofit/>
          </a:bodyPr>
          <a:lstStyle>
            <a:lvl1pPr>
              <a:buNone/>
              <a:defRPr sz="18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25" name="Rectangle 24"/>
          <p:cNvSpPr/>
          <p:nvPr/>
        </p:nvSpPr>
        <p:spPr>
          <a:xfrm rot="10800000">
            <a:off x="258763" y="1594462"/>
            <a:ext cx="3575304" cy="64008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32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9" name="Group 26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pic>
            <p:nvPicPr>
              <p:cNvPr id="36" name="Picture 35" descr="PaperPanel-Base.jpg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82880" y="173699"/>
                <a:ext cx="8778240" cy="6510602"/>
              </a:xfrm>
              <a:prstGeom prst="rect">
                <a:avLst/>
              </a:prstGeom>
              <a:noFill/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</p:pic>
          <p:grpSp>
            <p:nvGrpSpPr>
              <p:cNvPr id="10" name="Group 10"/>
              <p:cNvGrpSpPr/>
              <p:nvPr/>
            </p:nvGrpSpPr>
            <p:grpSpPr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38" name="Rectangle 37"/>
                <p:cNvSpPr>
                  <a:spLocks/>
                </p:cNvSpPr>
                <p:nvPr/>
              </p:nvSpPr>
              <p:spPr>
                <a:xfrm>
                  <a:off x="247157" y="247430"/>
                  <a:ext cx="8622792" cy="6364224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9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/>
                </a:p>
              </p:txBody>
            </p:sp>
            <p:cxnSp>
              <p:nvCxnSpPr>
                <p:cNvPr id="39" name="Straight Connector 38"/>
                <p:cNvCxnSpPr/>
                <p:nvPr/>
              </p:nvCxnSpPr>
              <p:spPr>
                <a:xfrm>
                  <a:off x="247157" y="6389024"/>
                  <a:ext cx="8622792" cy="1588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9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35" name="Rectangle 34"/>
            <p:cNvSpPr/>
            <p:nvPr/>
          </p:nvSpPr>
          <p:spPr>
            <a:xfrm rot="5400000">
              <a:off x="801086" y="3274090"/>
              <a:ext cx="6135624" cy="640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691640"/>
            <a:ext cx="3008376" cy="914400"/>
          </a:xfrm>
        </p:spPr>
        <p:txBody>
          <a:bodyPr anchor="b">
            <a:no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38559" y="612775"/>
            <a:ext cx="4114800" cy="5468112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352" y="2670048"/>
            <a:ext cx="3008376" cy="3401568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lnSpc>
                <a:spcPct val="120000"/>
              </a:lnSpc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lnSpc>
                <a:spcPct val="120000"/>
              </a:lnSpc>
              <a:spcBef>
                <a:spcPts val="2000"/>
              </a:spcBef>
              <a:buClr>
                <a:schemeClr val="bg1">
                  <a:lumMod val="75000"/>
                  <a:lumOff val="25000"/>
                </a:schemeClr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08ED3-1359-D746-86D1-85FEF5A610D7}" type="datetimeFigureOut">
              <a:rPr lang="en-US" smtClean="0"/>
              <a:pPr/>
              <a:t>9/4/13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2431B-EA8C-EF4B-99AD-56E0622398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26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pic>
          <p:nvPicPr>
            <p:cNvPr id="36" name="Picture 35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9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38" name="Rectangle 37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39" name="Straight Connector 38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1" y="4287819"/>
            <a:ext cx="8021977" cy="916193"/>
          </a:xfrm>
        </p:spPr>
        <p:txBody>
          <a:bodyPr anchor="b">
            <a:no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56347" y="331694"/>
            <a:ext cx="8421624" cy="3783106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351" y="5271247"/>
            <a:ext cx="8021977" cy="1013011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spcBef>
                <a:spcPts val="300"/>
              </a:spcBef>
              <a:buNone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lnSpc>
                <a:spcPct val="120000"/>
              </a:lnSpc>
              <a:spcBef>
                <a:spcPts val="2000"/>
              </a:spcBef>
              <a:buClr>
                <a:schemeClr val="bg1">
                  <a:lumMod val="75000"/>
                  <a:lumOff val="25000"/>
                </a:schemeClr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08ED3-1359-D746-86D1-85FEF5A610D7}" type="datetimeFigureOut">
              <a:rPr lang="en-US" smtClean="0"/>
              <a:pPr/>
              <a:t>9/4/13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2431B-EA8C-EF4B-99AD-56E0622398E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256032" y="4203192"/>
            <a:ext cx="8622792" cy="64008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0" name="Rectangle 19"/>
          <p:cNvSpPr/>
          <p:nvPr/>
        </p:nvSpPr>
        <p:spPr>
          <a:xfrm>
            <a:off x="256032" y="4203192"/>
            <a:ext cx="8622792" cy="64008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9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pic>
          <p:nvPicPr>
            <p:cNvPr id="21" name="Picture 20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8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23" name="Rectangle 22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4" name="Straight Connector 23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25" name="Rectangle 24"/>
              <p:cNvSpPr/>
              <p:nvPr/>
            </p:nvSpPr>
            <p:spPr>
              <a:xfrm>
                <a:off x="247157" y="161239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08ED3-1359-D746-86D1-85FEF5A610D7}" type="datetimeFigureOut">
              <a:rPr lang="en-US" smtClean="0"/>
              <a:pPr/>
              <a:t>9/4/13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2431B-EA8C-EF4B-99AD-56E0622398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9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pic>
          <p:nvPicPr>
            <p:cNvPr id="21" name="Picture 20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8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23" name="Rectangle 22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4" name="Straight Connector 23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399" y="609600"/>
            <a:ext cx="1416423" cy="5516563"/>
          </a:xfrm>
        </p:spPr>
        <p:txBody>
          <a:bodyPr vert="eaVert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8222" y="609600"/>
            <a:ext cx="6279777" cy="55165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08ED3-1359-D746-86D1-85FEF5A610D7}" type="datetimeFigureOut">
              <a:rPr lang="en-US" smtClean="0"/>
              <a:pPr/>
              <a:t>9/4/13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2431B-EA8C-EF4B-99AD-56E0622398E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6" name="Rectangle 25"/>
          <p:cNvSpPr/>
          <p:nvPr/>
        </p:nvSpPr>
        <p:spPr>
          <a:xfrm rot="5400000">
            <a:off x="4242277" y="3274090"/>
            <a:ext cx="6135624" cy="64008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8" name="Rectangle 17"/>
          <p:cNvSpPr/>
          <p:nvPr/>
        </p:nvSpPr>
        <p:spPr>
          <a:xfrm rot="5400000">
            <a:off x="4242277" y="3274090"/>
            <a:ext cx="6135624" cy="64008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pic>
          <p:nvPicPr>
            <p:cNvPr id="17" name="Picture 16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8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19" name="Rectangle 18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0" name="Straight Connector 19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21" name="Rectangle 20"/>
              <p:cNvSpPr/>
              <p:nvPr/>
            </p:nvSpPr>
            <p:spPr>
              <a:xfrm>
                <a:off x="247157" y="161239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08ED3-1359-D746-86D1-85FEF5A610D7}" type="datetimeFigureOut">
              <a:rPr lang="en-US" smtClean="0"/>
              <a:pPr/>
              <a:t>9/4/13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2431B-EA8C-EF4B-99AD-56E0622398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PaperPanel-Title.jpg"/>
          <p:cNvPicPr>
            <a:picLocks noChangeAspect="1"/>
          </p:cNvPicPr>
          <p:nvPr/>
        </p:nvPicPr>
        <p:blipFill>
          <a:blip r:embed="rId2"/>
          <a:srcRect r="2128"/>
          <a:stretch>
            <a:fillRect/>
          </a:stretch>
        </p:blipFill>
        <p:spPr>
          <a:xfrm>
            <a:off x="486873" y="411480"/>
            <a:ext cx="8170255" cy="6035040"/>
          </a:xfrm>
          <a:prstGeom prst="rect">
            <a:avLst/>
          </a:prstGeom>
          <a:noFill/>
          <a:ln w="12700">
            <a:noFill/>
          </a:ln>
          <a:effectLst>
            <a:outerShdw blurRad="63500" sx="101000" sy="101000" algn="ctr" rotWithShape="0">
              <a:prstClr val="black">
                <a:alpha val="40000"/>
              </a:prstClr>
            </a:outerShdw>
          </a:effectLst>
          <a:scene3d>
            <a:camera prst="perspectiveFront" fov="4800000"/>
            <a:lightRig rig="threePt" dir="t"/>
          </a:scene3d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00113" y="3442447"/>
            <a:ext cx="7345362" cy="1532965"/>
          </a:xfrm>
        </p:spPr>
        <p:txBody>
          <a:bodyPr anchor="b" anchorCtr="0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00113" y="5029200"/>
            <a:ext cx="7345362" cy="990600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69259" y="6122894"/>
            <a:ext cx="2133600" cy="259317"/>
          </a:xfrm>
        </p:spPr>
        <p:txBody>
          <a:bodyPr/>
          <a:lstStyle/>
          <a:p>
            <a:fld id="{D2C08ED3-1359-D746-86D1-85FEF5A610D7}" type="datetimeFigureOut">
              <a:rPr lang="en-US" smtClean="0"/>
              <a:pPr/>
              <a:t>9/4/13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638800" y="6124401"/>
            <a:ext cx="2895600" cy="257810"/>
          </a:xfrm>
        </p:spPr>
        <p:txBody>
          <a:bodyPr/>
          <a:lstStyle/>
          <a:p>
            <a:endParaRPr lang="en-US"/>
          </a:p>
        </p:txBody>
      </p:sp>
      <p:grpSp>
        <p:nvGrpSpPr>
          <p:cNvPr id="6" name="Group 11"/>
          <p:cNvGrpSpPr/>
          <p:nvPr/>
        </p:nvGrpSpPr>
        <p:grpSpPr>
          <a:xfrm>
            <a:off x="562842" y="475488"/>
            <a:ext cx="7982713" cy="5888736"/>
            <a:chOff x="562842" y="475488"/>
            <a:chExt cx="7982713" cy="5888736"/>
          </a:xfrm>
        </p:grpSpPr>
        <p:sp>
          <p:nvSpPr>
            <p:cNvPr id="8" name="Rectangle 7"/>
            <p:cNvSpPr>
              <a:spLocks/>
            </p:cNvSpPr>
            <p:nvPr/>
          </p:nvSpPr>
          <p:spPr>
            <a:xfrm>
              <a:off x="562843" y="475488"/>
              <a:ext cx="7982712" cy="5888736"/>
            </a:xfrm>
            <a:prstGeom prst="rect">
              <a:avLst/>
            </a:prstGeom>
            <a:noFill/>
            <a:ln w="12700">
              <a:solidFill>
                <a:schemeClr val="tx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cxnSp>
          <p:nvCxnSpPr>
            <p:cNvPr id="9" name="Straight Connector 8"/>
            <p:cNvCxnSpPr/>
            <p:nvPr/>
          </p:nvCxnSpPr>
          <p:spPr>
            <a:xfrm>
              <a:off x="562842" y="6133646"/>
              <a:ext cx="7982712" cy="1472"/>
            </a:xfrm>
            <a:prstGeom prst="line">
              <a:avLst/>
            </a:prstGeom>
            <a:noFill/>
            <a:ln w="12700">
              <a:solidFill>
                <a:schemeClr val="tx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562842" y="3427528"/>
              <a:ext cx="7982712" cy="1472"/>
            </a:xfrm>
            <a:prstGeom prst="line">
              <a:avLst/>
            </a:prstGeom>
            <a:noFill/>
            <a:ln w="12700">
              <a:solidFill>
                <a:schemeClr val="tx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14" name="Picture Placeholder 13"/>
          <p:cNvSpPr>
            <a:spLocks noGrp="1"/>
          </p:cNvSpPr>
          <p:nvPr>
            <p:ph type="pic" sz="quarter" idx="12"/>
          </p:nvPr>
        </p:nvSpPr>
        <p:spPr>
          <a:xfrm>
            <a:off x="636493" y="533400"/>
            <a:ext cx="7836408" cy="2828925"/>
          </a:xfrm>
        </p:spPr>
        <p:txBody>
          <a:bodyPr>
            <a:normAutofit/>
          </a:bodyPr>
          <a:lstStyle>
            <a:lvl1pPr>
              <a:buNone/>
              <a:defRPr sz="20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23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pic>
          <p:nvPicPr>
            <p:cNvPr id="25" name="Picture 24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8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27" name="Rectangle 26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8" name="Straight Connector 27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0113" y="1371600"/>
            <a:ext cx="7345362" cy="1676400"/>
          </a:xfrm>
        </p:spPr>
        <p:txBody>
          <a:bodyPr anchor="b" anchorCtr="0">
            <a:noAutofit/>
          </a:bodyPr>
          <a:lstStyle>
            <a:lvl1pPr algn="ctr">
              <a:defRPr sz="5400" b="0" i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0113" y="3134566"/>
            <a:ext cx="7345362" cy="1500187"/>
          </a:xfrm>
        </p:spPr>
        <p:txBody>
          <a:bodyPr anchor="t" anchorCtr="0"/>
          <a:lstStyle>
            <a:lvl1pPr marL="0" indent="0" algn="ctr">
              <a:spcBef>
                <a:spcPts val="30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08ED3-1359-D746-86D1-85FEF5A610D7}" type="datetimeFigureOut">
              <a:rPr lang="en-US" smtClean="0"/>
              <a:pPr/>
              <a:t>9/4/13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2431B-EA8C-EF4B-99AD-56E0622398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3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pic>
          <p:nvPicPr>
            <p:cNvPr id="15" name="Picture 14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9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17" name="Rectangle 16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18" name="Straight Connector 17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19" name="Rectangle 18"/>
              <p:cNvSpPr/>
              <p:nvPr/>
            </p:nvSpPr>
            <p:spPr>
              <a:xfrm>
                <a:off x="247157" y="161239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00111" y="2147888"/>
            <a:ext cx="3566160" cy="39274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199" y="2147888"/>
            <a:ext cx="3566160" cy="39274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08ED3-1359-D746-86D1-85FEF5A610D7}" type="datetimeFigureOut">
              <a:rPr lang="en-US" smtClean="0"/>
              <a:pPr/>
              <a:t>9/4/13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2431B-EA8C-EF4B-99AD-56E0622398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16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pic>
          <p:nvPicPr>
            <p:cNvPr id="18" name="Picture 17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11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20" name="Rectangle 19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1" name="Straight Connector 20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22" name="Rectangle 21"/>
              <p:cNvSpPr/>
              <p:nvPr/>
            </p:nvSpPr>
            <p:spPr>
              <a:xfrm>
                <a:off x="247157" y="161239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301" y="1708990"/>
            <a:ext cx="3566160" cy="832503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30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2301" y="2590801"/>
            <a:ext cx="3566160" cy="34845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45539" y="1708990"/>
            <a:ext cx="3566160" cy="832503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30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45539" y="2590801"/>
            <a:ext cx="3566160" cy="34845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08ED3-1359-D746-86D1-85FEF5A610D7}" type="datetimeFigureOut">
              <a:rPr lang="en-US" smtClean="0"/>
              <a:pPr/>
              <a:t>9/4/13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2431B-EA8C-EF4B-99AD-56E0622398E7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30" name="Straight Connector 29"/>
          <p:cNvCxnSpPr/>
          <p:nvPr/>
        </p:nvCxnSpPr>
        <p:spPr>
          <a:xfrm rot="16200000" flipH="1">
            <a:off x="2217480" y="4026438"/>
            <a:ext cx="4711326" cy="2286"/>
          </a:xfrm>
          <a:prstGeom prst="line">
            <a:avLst/>
          </a:prstGeom>
          <a:noFill/>
          <a:ln w="12700">
            <a:solidFill>
              <a:schemeClr val="tx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23" name="Straight Connector 22"/>
          <p:cNvCxnSpPr/>
          <p:nvPr/>
        </p:nvCxnSpPr>
        <p:spPr>
          <a:xfrm rot="16200000" flipH="1">
            <a:off x="2217480" y="4026438"/>
            <a:ext cx="4711326" cy="2286"/>
          </a:xfrm>
          <a:prstGeom prst="line">
            <a:avLst/>
          </a:prstGeom>
          <a:noFill/>
          <a:ln w="12700">
            <a:solidFill>
              <a:schemeClr val="tx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8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pic>
          <p:nvPicPr>
            <p:cNvPr id="20" name="Picture 19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7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22" name="Rectangle 21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3" name="Straight Connector 22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24" name="Rectangle 23"/>
              <p:cNvSpPr/>
              <p:nvPr/>
            </p:nvSpPr>
            <p:spPr>
              <a:xfrm>
                <a:off x="247157" y="161239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08ED3-1359-D746-86D1-85FEF5A610D7}" type="datetimeFigureOut">
              <a:rPr lang="en-US" smtClean="0"/>
              <a:pPr/>
              <a:t>9/4/13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2431B-EA8C-EF4B-99AD-56E0622398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7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pic>
          <p:nvPicPr>
            <p:cNvPr id="19" name="Picture 18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6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21" name="Rectangle 20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2" name="Straight Connector 21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08ED3-1359-D746-86D1-85FEF5A610D7}" type="datetimeFigureOut">
              <a:rPr lang="en-US" smtClean="0"/>
              <a:pPr/>
              <a:t>9/4/13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2431B-EA8C-EF4B-99AD-56E0622398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33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9" name="Group 26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pic>
            <p:nvPicPr>
              <p:cNvPr id="28" name="Picture 27" descr="PaperPanel-Base.jpg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82880" y="173699"/>
                <a:ext cx="8778240" cy="6510602"/>
              </a:xfrm>
              <a:prstGeom prst="rect">
                <a:avLst/>
              </a:prstGeom>
              <a:noFill/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</p:pic>
          <p:grpSp>
            <p:nvGrpSpPr>
              <p:cNvPr id="10" name="Group 10"/>
              <p:cNvGrpSpPr/>
              <p:nvPr/>
            </p:nvGrpSpPr>
            <p:grpSpPr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30" name="Rectangle 29"/>
                <p:cNvSpPr>
                  <a:spLocks/>
                </p:cNvSpPr>
                <p:nvPr/>
              </p:nvSpPr>
              <p:spPr>
                <a:xfrm>
                  <a:off x="247157" y="247430"/>
                  <a:ext cx="8622792" cy="6364224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9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/>
                </a:p>
              </p:txBody>
            </p:sp>
            <p:cxnSp>
              <p:nvCxnSpPr>
                <p:cNvPr id="31" name="Straight Connector 30"/>
                <p:cNvCxnSpPr/>
                <p:nvPr/>
              </p:nvCxnSpPr>
              <p:spPr>
                <a:xfrm>
                  <a:off x="247157" y="6389024"/>
                  <a:ext cx="8622792" cy="1588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9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33" name="Rectangle 32"/>
            <p:cNvSpPr/>
            <p:nvPr/>
          </p:nvSpPr>
          <p:spPr>
            <a:xfrm rot="5400000">
              <a:off x="801086" y="3274090"/>
              <a:ext cx="6135624" cy="640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225" y="1169892"/>
            <a:ext cx="3008313" cy="9144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28319" y="609600"/>
            <a:ext cx="4114800" cy="5465763"/>
          </a:xfrm>
        </p:spPr>
        <p:txBody>
          <a:bodyPr>
            <a:normAutofit/>
          </a:bodyPr>
          <a:lstStyle>
            <a:lvl1pPr>
              <a:defRPr sz="2400" baseline="0"/>
            </a:lvl1pPr>
            <a:lvl2pPr>
              <a:defRPr sz="2200" baseline="0"/>
            </a:lvl2pPr>
            <a:lvl3pPr>
              <a:defRPr sz="2000" baseline="0"/>
            </a:lvl3pPr>
            <a:lvl4pPr>
              <a:defRPr sz="1800" baseline="0"/>
            </a:lvl4pPr>
            <a:lvl5pPr>
              <a:defRPr sz="1800" baseline="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225" y="2147888"/>
            <a:ext cx="3008313" cy="3262313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lnSpc>
                <a:spcPct val="120000"/>
              </a:lnSpc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lnSpc>
                <a:spcPct val="110000"/>
              </a:lnSpc>
              <a:spcBef>
                <a:spcPts val="2000"/>
              </a:spcBef>
              <a:buClr>
                <a:schemeClr val="bg1">
                  <a:lumMod val="75000"/>
                  <a:lumOff val="25000"/>
                </a:schemeClr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08ED3-1359-D746-86D1-85FEF5A610D7}" type="datetimeFigureOut">
              <a:rPr lang="en-US" smtClean="0"/>
              <a:pPr/>
              <a:t>9/4/13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2431B-EA8C-EF4B-99AD-56E0622398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00113" y="244158"/>
            <a:ext cx="7345362" cy="13398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0112" y="2133601"/>
            <a:ext cx="7345363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43840" y="6371591"/>
            <a:ext cx="2133600" cy="2593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>
                    <a:lumMod val="60000"/>
                    <a:lumOff val="40000"/>
                  </a:schemeClr>
                </a:solidFill>
                <a:latin typeface="Brush Script MT" pitchFamily="66" charset="0"/>
              </a:defRPr>
            </a:lvl1pPr>
          </a:lstStyle>
          <a:p>
            <a:fld id="{D2C08ED3-1359-D746-86D1-85FEF5A610D7}" type="datetimeFigureOut">
              <a:rPr lang="en-US" smtClean="0"/>
              <a:pPr/>
              <a:t>9/4/13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58840" y="6371591"/>
            <a:ext cx="2895600" cy="25781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200" kern="1200">
                <a:solidFill>
                  <a:schemeClr val="bg2">
                    <a:lumMod val="60000"/>
                    <a:lumOff val="40000"/>
                  </a:schemeClr>
                </a:solidFill>
                <a:latin typeface="Brush Script MT" pitchFamily="66" charset="0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191000" y="6356350"/>
            <a:ext cx="762000" cy="2714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1200" kern="1200">
                <a:solidFill>
                  <a:schemeClr val="bg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89E2431B-EA8C-EF4B-99AD-56E0622398E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txStyles>
    <p:titleStyle>
      <a:lvl1pPr algn="ctr" defTabSz="914400" rtl="0" eaLnBrk="1" latinLnBrk="0" hangingPunct="1">
        <a:spcBef>
          <a:spcPct val="0"/>
        </a:spcBef>
        <a:buNone/>
        <a:defRPr sz="48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sz="2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79438" indent="-228600" algn="l" defTabSz="914400" rtl="0" eaLnBrk="1" latinLnBrk="0" hangingPunct="1">
        <a:spcBef>
          <a:spcPts val="600"/>
        </a:spcBef>
        <a:buClr>
          <a:schemeClr val="bg2">
            <a:lumMod val="60000"/>
            <a:lumOff val="40000"/>
          </a:schemeClr>
        </a:buClr>
        <a:buFont typeface="Arial" pitchFamily="34" charset="0"/>
        <a:buChar char="•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08038" indent="-228600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36638" indent="-228600" algn="l" defTabSz="914400" rtl="0" eaLnBrk="1" latinLnBrk="0" hangingPunct="1">
        <a:spcBef>
          <a:spcPts val="600"/>
        </a:spcBef>
        <a:buClr>
          <a:schemeClr val="bg2">
            <a:lumMod val="60000"/>
            <a:lumOff val="40000"/>
          </a:schemeClr>
        </a:buClr>
        <a:buFont typeface="Arial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265238" indent="-228600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hyperlink" Target="mailto:jcoiro@mail.uri.edu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697459"/>
            <a:ext cx="7342188" cy="192405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EDC 423: Teaching Comprehension and Response in Elementary School</a:t>
            </a:r>
            <a:endParaRPr lang="en-US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4141496"/>
            <a:ext cx="7342188" cy="1752600"/>
          </a:xfrm>
        </p:spPr>
        <p:txBody>
          <a:bodyPr>
            <a:normAutofit/>
          </a:bodyPr>
          <a:lstStyle/>
          <a:p>
            <a:r>
              <a:rPr lang="en-US" sz="3000" dirty="0" smtClean="0">
                <a:solidFill>
                  <a:schemeClr val="tx1"/>
                </a:solidFill>
              </a:rPr>
              <a:t>Dr. Julie Coiro </a:t>
            </a:r>
          </a:p>
          <a:p>
            <a:r>
              <a:rPr lang="en-US" sz="3000" dirty="0" smtClean="0">
                <a:solidFill>
                  <a:schemeClr val="tx1"/>
                </a:solidFill>
              </a:rPr>
              <a:t>Chafee 615</a:t>
            </a:r>
          </a:p>
          <a:p>
            <a:r>
              <a:rPr lang="en-US" sz="3000" dirty="0" smtClean="0">
                <a:solidFill>
                  <a:schemeClr val="tx1"/>
                </a:solidFill>
                <a:hlinkClick r:id="rId2"/>
              </a:rPr>
              <a:t>jcoiro@mail.uri.edu</a:t>
            </a:r>
            <a:r>
              <a:rPr lang="en-US" sz="3000" dirty="0" smtClean="0">
                <a:solidFill>
                  <a:schemeClr val="tx1"/>
                </a:solidFill>
              </a:rPr>
              <a:t>  </a:t>
            </a:r>
            <a:endParaRPr lang="en-US" sz="3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Reading?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2269" y="2133601"/>
            <a:ext cx="7345363" cy="3931920"/>
          </a:xfrm>
        </p:spPr>
        <p:txBody>
          <a:bodyPr>
            <a:noAutofit/>
          </a:bodyPr>
          <a:lstStyle/>
          <a:p>
            <a:r>
              <a:rPr lang="en-US" sz="1400" dirty="0" smtClean="0"/>
              <a:t>Language </a:t>
            </a:r>
          </a:p>
          <a:p>
            <a:r>
              <a:rPr lang="en-US" sz="1400" dirty="0" smtClean="0"/>
              <a:t>Understanding</a:t>
            </a:r>
          </a:p>
          <a:p>
            <a:r>
              <a:rPr lang="en-US" sz="1400" dirty="0" smtClean="0"/>
              <a:t>Imagination</a:t>
            </a:r>
          </a:p>
          <a:p>
            <a:r>
              <a:rPr lang="en-US" sz="1400" dirty="0" smtClean="0"/>
              <a:t>Thinking critically</a:t>
            </a:r>
          </a:p>
          <a:p>
            <a:r>
              <a:rPr lang="en-US" sz="1400" dirty="0" smtClean="0"/>
              <a:t>Communicating an idea</a:t>
            </a:r>
          </a:p>
          <a:p>
            <a:r>
              <a:rPr lang="en-US" sz="1400" dirty="0" smtClean="0"/>
              <a:t>Phonics</a:t>
            </a:r>
          </a:p>
          <a:p>
            <a:r>
              <a:rPr lang="en-US" sz="1400" dirty="0" smtClean="0"/>
              <a:t>Sentence structure</a:t>
            </a:r>
          </a:p>
          <a:p>
            <a:r>
              <a:rPr lang="en-US" sz="1400" dirty="0" smtClean="0"/>
              <a:t>Stories/books</a:t>
            </a:r>
          </a:p>
          <a:p>
            <a:r>
              <a:rPr lang="en-US" sz="1400" dirty="0" smtClean="0"/>
              <a:t>Groups of words </a:t>
            </a:r>
          </a:p>
          <a:p>
            <a:r>
              <a:rPr lang="en-US" sz="1400" dirty="0" smtClean="0"/>
              <a:t>Comprehension</a:t>
            </a:r>
          </a:p>
          <a:p>
            <a:r>
              <a:rPr lang="en-US" sz="1400" dirty="0" smtClean="0"/>
              <a:t>Semantics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Five Core Areas of Reading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2800" b="1" dirty="0" smtClean="0"/>
              <a:t>Phonemic Awareness: </a:t>
            </a:r>
            <a:r>
              <a:rPr lang="en-US" sz="2800" dirty="0" smtClean="0"/>
              <a:t>the ability to hear, identify, and manipulate </a:t>
            </a:r>
            <a:r>
              <a:rPr lang="en-US" sz="2800" u="sng" dirty="0" smtClean="0"/>
              <a:t>sounds</a:t>
            </a:r>
            <a:r>
              <a:rPr lang="en-US" sz="2800" dirty="0" smtClean="0"/>
              <a:t> (phonemes) in spoken words </a:t>
            </a:r>
          </a:p>
          <a:p>
            <a:r>
              <a:rPr lang="en-US" sz="2800" b="1" dirty="0" smtClean="0"/>
              <a:t>Phonics:</a:t>
            </a:r>
            <a:r>
              <a:rPr lang="en-US" sz="2800" b="1" dirty="0" smtClean="0"/>
              <a:t> </a:t>
            </a:r>
            <a:r>
              <a:rPr lang="en-US" sz="2800" dirty="0" smtClean="0"/>
              <a:t>knowledge of the </a:t>
            </a:r>
            <a:r>
              <a:rPr lang="en-US" sz="2800" dirty="0" smtClean="0"/>
              <a:t>relationship between the </a:t>
            </a:r>
            <a:r>
              <a:rPr lang="en-US" sz="2800" u="sng" dirty="0" smtClean="0"/>
              <a:t>letters</a:t>
            </a:r>
            <a:r>
              <a:rPr lang="en-US" sz="2800" dirty="0" smtClean="0"/>
              <a:t> of written language and the </a:t>
            </a:r>
            <a:r>
              <a:rPr lang="en-US" sz="2800" u="sng" dirty="0" smtClean="0"/>
              <a:t>sounds </a:t>
            </a:r>
            <a:r>
              <a:rPr lang="en-US" sz="2800" dirty="0" smtClean="0"/>
              <a:t>of spoken language </a:t>
            </a:r>
          </a:p>
          <a:p>
            <a:r>
              <a:rPr lang="en-US" sz="2800" b="1" dirty="0" smtClean="0"/>
              <a:t>Fluency</a:t>
            </a:r>
            <a:r>
              <a:rPr lang="en-US" sz="2800" dirty="0" smtClean="0"/>
              <a:t>: the ability to read words quickly (rate), accurately (accuracy), and with expression (prosody)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Five Core Areas of Reading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3000" b="1" dirty="0" smtClean="0"/>
              <a:t>Vocabulary: </a:t>
            </a:r>
            <a:r>
              <a:rPr lang="en-US" sz="3000" dirty="0" smtClean="0"/>
              <a:t>knowledge of words needed to communicate effectively </a:t>
            </a:r>
          </a:p>
          <a:p>
            <a:pPr lvl="1"/>
            <a:r>
              <a:rPr lang="en-US" sz="3000" dirty="0" smtClean="0"/>
              <a:t>Listening vocabulary </a:t>
            </a:r>
          </a:p>
          <a:p>
            <a:pPr lvl="1"/>
            <a:r>
              <a:rPr lang="en-US" sz="3000" dirty="0" smtClean="0"/>
              <a:t>Speaking vocabulary</a:t>
            </a:r>
          </a:p>
          <a:p>
            <a:pPr lvl="1"/>
            <a:r>
              <a:rPr lang="en-US" sz="3000" dirty="0" smtClean="0"/>
              <a:t>Reading vocabulary </a:t>
            </a:r>
          </a:p>
          <a:p>
            <a:r>
              <a:rPr lang="en-US" sz="3000" b="1" dirty="0" smtClean="0"/>
              <a:t>Comprehension: </a:t>
            </a:r>
            <a:r>
              <a:rPr lang="en-US" sz="3000" dirty="0" smtClean="0"/>
              <a:t>the ability to</a:t>
            </a:r>
            <a:r>
              <a:rPr lang="en-US" sz="3000" dirty="0" smtClean="0"/>
              <a:t> actively make </a:t>
            </a:r>
            <a:r>
              <a:rPr lang="en-US" sz="3000" dirty="0" smtClean="0"/>
              <a:t>sense of and construct meaning from words 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Factors That Affect Comprehension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0112" y="1962518"/>
            <a:ext cx="7345363" cy="4232873"/>
          </a:xfrm>
        </p:spPr>
        <p:txBody>
          <a:bodyPr>
            <a:normAutofit fontScale="77500" lnSpcReduction="20000"/>
          </a:bodyPr>
          <a:lstStyle/>
          <a:p>
            <a:r>
              <a:rPr lang="en-US" sz="2800" b="1" dirty="0" smtClean="0"/>
              <a:t>Reader</a:t>
            </a:r>
            <a:r>
              <a:rPr lang="en-US" sz="2800" dirty="0" smtClean="0"/>
              <a:t>: What are </a:t>
            </a:r>
            <a:r>
              <a:rPr lang="en-US" sz="2800" dirty="0" smtClean="0"/>
              <a:t>key characteristics of the person doing the reading, viewing, listening? </a:t>
            </a:r>
            <a:endParaRPr lang="en-US" sz="2800" dirty="0" smtClean="0"/>
          </a:p>
          <a:p>
            <a:r>
              <a:rPr lang="en-US" sz="2800" b="1" dirty="0" smtClean="0"/>
              <a:t>Text</a:t>
            </a:r>
            <a:r>
              <a:rPr lang="en-US" sz="2800" dirty="0" smtClean="0"/>
              <a:t>: Key characteristics of the text being viewed, read, or listened to?</a:t>
            </a:r>
          </a:p>
          <a:p>
            <a:r>
              <a:rPr lang="en-US" sz="2800" b="1" dirty="0" smtClean="0"/>
              <a:t>Task/</a:t>
            </a:r>
            <a:r>
              <a:rPr lang="en-US" sz="2800" b="1" dirty="0" smtClean="0"/>
              <a:t>Activity</a:t>
            </a:r>
            <a:r>
              <a:rPr lang="en-US" sz="2800" dirty="0" smtClean="0"/>
              <a:t>: How is comprehension defined? What is expected outcome of product? Why and how is the text being used? </a:t>
            </a:r>
          </a:p>
          <a:p>
            <a:r>
              <a:rPr lang="en-US" sz="2800" b="1" dirty="0" smtClean="0"/>
              <a:t>Teacher/</a:t>
            </a:r>
            <a:r>
              <a:rPr lang="en-US" sz="2800" b="1" dirty="0" smtClean="0"/>
              <a:t>Teaching</a:t>
            </a:r>
            <a:r>
              <a:rPr lang="en-US" sz="2800" dirty="0" smtClean="0"/>
              <a:t>: Key characteristics of the teacher and the </a:t>
            </a:r>
            <a:r>
              <a:rPr lang="en-US" sz="2800" dirty="0" smtClean="0"/>
              <a:t>teaching strategies used? </a:t>
            </a:r>
            <a:endParaRPr lang="en-US" sz="2800" dirty="0" smtClean="0"/>
          </a:p>
          <a:p>
            <a:r>
              <a:rPr lang="en-US" sz="2800" b="1" dirty="0" smtClean="0"/>
              <a:t>Socio-cultural </a:t>
            </a:r>
            <a:r>
              <a:rPr lang="en-US" sz="2800" b="1" dirty="0" smtClean="0"/>
              <a:t>Context</a:t>
            </a:r>
            <a:r>
              <a:rPr lang="en-US" sz="2800" dirty="0" smtClean="0"/>
              <a:t>: Key characteristics of where, when, and with whom the text is being used?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Homework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Write Acrostic Poem to Introduce Yourself – Post on the Wiki Homepage</a:t>
            </a:r>
          </a:p>
          <a:p>
            <a:r>
              <a:rPr lang="en-US" sz="2800" dirty="0" smtClean="0"/>
              <a:t>Read Cornett, Chapter 1: Comprehension Definitions, Issues, and Directions </a:t>
            </a:r>
          </a:p>
          <a:p>
            <a:r>
              <a:rPr lang="en-US" sz="2800" dirty="0" smtClean="0"/>
              <a:t>Post reflection on the wikispace discussion board ** Click on NGT Reflections on left menu, then Reflection 1 Link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Relationship Id="rId3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Capital">
  <a:themeElements>
    <a:clrScheme name="Capital">
      <a:dk1>
        <a:srgbClr val="FFFFFF"/>
      </a:dk1>
      <a:lt1>
        <a:srgbClr val="000000"/>
      </a:lt1>
      <a:dk2>
        <a:srgbClr val="7C8F97"/>
      </a:dk2>
      <a:lt2>
        <a:srgbClr val="D1D0C8"/>
      </a:lt2>
      <a:accent1>
        <a:srgbClr val="4B5A60"/>
      </a:accent1>
      <a:accent2>
        <a:srgbClr val="9C5238"/>
      </a:accent2>
      <a:accent3>
        <a:srgbClr val="504539"/>
      </a:accent3>
      <a:accent4>
        <a:srgbClr val="C1AD79"/>
      </a:accent4>
      <a:accent5>
        <a:srgbClr val="667559"/>
      </a:accent5>
      <a:accent6>
        <a:srgbClr val="BAD6AD"/>
      </a:accent6>
      <a:hlink>
        <a:srgbClr val="524A82"/>
      </a:hlink>
      <a:folHlink>
        <a:srgbClr val="8F9954"/>
      </a:folHlink>
    </a:clrScheme>
    <a:fontScheme name="Capital">
      <a:majorFont>
        <a:latin typeface="Calisto MT"/>
        <a:ea typeface=""/>
        <a:cs typeface=""/>
        <a:font script="Jpan" typeface="ＭＳ 明朝"/>
      </a:majorFont>
      <a:minorFont>
        <a:latin typeface="Calisto MT"/>
        <a:ea typeface=""/>
        <a:cs typeface=""/>
        <a:font script="Jpan" typeface="ＭＳ 明朝"/>
      </a:minorFont>
    </a:fontScheme>
    <a:fmtScheme name="Capital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atMod val="150000"/>
                <a:lumMod val="50000"/>
              </a:schemeClr>
              <a:schemeClr val="phClr">
                <a:satMod val="300000"/>
                <a:lumMod val="125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atMod val="135000"/>
                <a:lumMod val="80000"/>
              </a:schemeClr>
              <a:schemeClr val="phClr">
                <a:satMod val="250000"/>
                <a:lumMod val="150000"/>
              </a:schemeClr>
            </a:duotone>
          </a:blip>
          <a:stretch/>
        </a:blip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>
              <a:shade val="90000"/>
            </a:schemeClr>
          </a:solidFill>
          <a:prstDash val="solid"/>
        </a:ln>
        <a:ln w="44450" cap="flat" cmpd="sng" algn="ctr">
          <a:solidFill>
            <a:schemeClr val="phClr">
              <a:shade val="85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sx="101000" sy="101000" algn="ctr" rotWithShape="0">
              <a:srgbClr val="000000">
                <a:alpha val="40000"/>
              </a:srgbClr>
            </a:outerShdw>
          </a:effectLst>
          <a:scene3d>
            <a:camera prst="perspectiveFront" fov="3000000"/>
            <a:lightRig rig="threePt" dir="tl"/>
          </a:scene3d>
          <a:sp3d>
            <a:bevelT w="0" h="0"/>
          </a:sp3d>
        </a:effectStyle>
        <a:effectStyle>
          <a:effectLst>
            <a:innerShdw blurRad="190500">
              <a:srgbClr val="000000">
                <a:alpha val="50000"/>
              </a:srgbClr>
            </a:innerShdw>
          </a:effectLst>
          <a:scene3d>
            <a:camera prst="perspectiveFront" fov="4800000"/>
            <a:lightRig rig="twoPt" dir="t">
              <a:rot lat="0" lon="0" rev="4800000"/>
            </a:lightRig>
          </a:scene3d>
          <a:sp3d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3">
            <a:duotone>
              <a:schemeClr val="phClr">
                <a:satMod val="150000"/>
                <a:lumMod val="50000"/>
              </a:schemeClr>
              <a:schemeClr val="phClr">
                <a:satMod val="400000"/>
                <a:lumMod val="16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Capital.thmx</Template>
  <TotalTime>949</TotalTime>
  <Words>286</Words>
  <Application>Microsoft Macintosh PowerPoint</Application>
  <PresentationFormat>On-screen Show (4:3)</PresentationFormat>
  <Paragraphs>36</Paragraphs>
  <Slides>6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Capital</vt:lpstr>
      <vt:lpstr>EDC 423: Teaching Comprehension and Response in Elementary School</vt:lpstr>
      <vt:lpstr>What is Reading?  </vt:lpstr>
      <vt:lpstr>Five Core Areas of Reading</vt:lpstr>
      <vt:lpstr>Five Core Areas of Reading</vt:lpstr>
      <vt:lpstr>Factors That Affect Comprehension</vt:lpstr>
      <vt:lpstr>Homework </vt:lpstr>
    </vt:vector>
  </TitlesOfParts>
  <Company>University of Rhode Island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Julie Coiro</dc:creator>
  <cp:lastModifiedBy>Julie Coiro</cp:lastModifiedBy>
  <cp:revision>16</cp:revision>
  <dcterms:created xsi:type="dcterms:W3CDTF">2013-09-05T00:51:27Z</dcterms:created>
  <dcterms:modified xsi:type="dcterms:W3CDTF">2013-09-05T16:33:49Z</dcterms:modified>
</cp:coreProperties>
</file>